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350" r:id="rId4"/>
    <p:sldId id="351" r:id="rId5"/>
    <p:sldId id="370" r:id="rId6"/>
    <p:sldId id="371" r:id="rId7"/>
    <p:sldId id="383" r:id="rId8"/>
    <p:sldId id="372" r:id="rId9"/>
    <p:sldId id="353" r:id="rId10"/>
    <p:sldId id="354" r:id="rId11"/>
    <p:sldId id="355" r:id="rId12"/>
    <p:sldId id="356" r:id="rId13"/>
    <p:sldId id="357" r:id="rId14"/>
    <p:sldId id="359" r:id="rId15"/>
    <p:sldId id="360" r:id="rId16"/>
    <p:sldId id="308" r:id="rId17"/>
    <p:sldId id="361" r:id="rId18"/>
    <p:sldId id="362" r:id="rId19"/>
    <p:sldId id="364" r:id="rId20"/>
    <p:sldId id="365" r:id="rId21"/>
    <p:sldId id="366" r:id="rId22"/>
    <p:sldId id="367" r:id="rId23"/>
    <p:sldId id="368" r:id="rId24"/>
    <p:sldId id="369" r:id="rId25"/>
    <p:sldId id="363" r:id="rId26"/>
    <p:sldId id="373" r:id="rId27"/>
    <p:sldId id="374" r:id="rId28"/>
    <p:sldId id="375" r:id="rId29"/>
    <p:sldId id="376" r:id="rId30"/>
    <p:sldId id="377" r:id="rId31"/>
    <p:sldId id="378" r:id="rId32"/>
    <p:sldId id="379" r:id="rId33"/>
    <p:sldId id="380" r:id="rId34"/>
    <p:sldId id="381" r:id="rId35"/>
    <p:sldId id="38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64" autoAdjust="0"/>
    <p:restoredTop sz="86398" autoAdjust="0"/>
  </p:normalViewPr>
  <p:slideViewPr>
    <p:cSldViewPr>
      <p:cViewPr varScale="1">
        <p:scale>
          <a:sx n="96" d="100"/>
          <a:sy n="96" d="100"/>
        </p:scale>
        <p:origin x="9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Working with Blocks, External References, and PDF Files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534400" cy="1752600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Inserting Blocks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Creating Blocks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Attaching External References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Importing PDF Files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71" b="16918"/>
          <a:stretch/>
        </p:blipFill>
        <p:spPr>
          <a:xfrm>
            <a:off x="990600" y="320040"/>
            <a:ext cx="7315200" cy="9753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Dynamic Blocks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Dynamic blocks can have several additional grips that allow for further manipulation of a block, such as stretch, rotate, and mirror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819400"/>
            <a:ext cx="3352800" cy="378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843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Tool Palettes to Insert Blocks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View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Palettes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Tool Palettes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381F85-4FEB-9FC0-3127-0A5C6DED2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857" y="2667000"/>
            <a:ext cx="3834285" cy="117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476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Tool Palettes to Insert Blocks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Blocks can be selected or dragged and dropped into the host drawing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Snagit_SNG86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981200"/>
            <a:ext cx="4190476" cy="432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5714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</a:t>
            </a:r>
            <a:r>
              <a:rPr lang="en-US" dirty="0" err="1"/>
              <a:t>DesignCenter</a:t>
            </a:r>
            <a:r>
              <a:rPr lang="en-US" dirty="0"/>
              <a:t> to Insert Blocks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View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Palettes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</a:t>
            </a:r>
            <a:r>
              <a:rPr lang="en-US" sz="2400" dirty="0" err="1"/>
              <a:t>DesignCenter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3794DC-6434-AFB4-2EA1-20743D3615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1523" y="2826619"/>
            <a:ext cx="3760953" cy="12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801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DesignCenter</a:t>
            </a:r>
            <a:r>
              <a:rPr lang="en-US" dirty="0"/>
              <a:t> Main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Tree View</a:t>
            </a:r>
          </a:p>
          <a:p>
            <a:r>
              <a:rPr lang="en-US" sz="2400" dirty="0"/>
              <a:t>Content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275A1EB-D68E-5DF4-C6F0-E8F520ADFA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/>
              <a:t>Preview </a:t>
            </a:r>
          </a:p>
          <a:p>
            <a:r>
              <a:rPr lang="en-US" sz="2400" dirty="0"/>
              <a:t>Description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49155C-721F-E91F-F111-FB7954236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013" y="2689479"/>
            <a:ext cx="7689574" cy="390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377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</a:t>
            </a:r>
            <a:r>
              <a:rPr lang="en-US" dirty="0" err="1"/>
              <a:t>DesignCenter</a:t>
            </a:r>
            <a:r>
              <a:rPr lang="en-US" dirty="0"/>
              <a:t> to Insert Blocks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Browse to the source drawing file</a:t>
            </a:r>
          </a:p>
          <a:p>
            <a:r>
              <a:rPr lang="en-US" sz="2400" dirty="0"/>
              <a:t>Select the Blocks category</a:t>
            </a:r>
          </a:p>
          <a:p>
            <a:r>
              <a:rPr lang="en-US" sz="2400" dirty="0"/>
              <a:t>Drag and drop desired blocks into the host drawing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Snagit_SNG85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124200"/>
            <a:ext cx="7086600" cy="3036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2168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Inserting Blocks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10.1.1	Inserting Blocks with the Blocks Palette</a:t>
            </a:r>
          </a:p>
          <a:p>
            <a:pPr marL="0" indent="0">
              <a:buNone/>
            </a:pPr>
            <a:r>
              <a:rPr lang="en-US" sz="2400" dirty="0"/>
              <a:t>10.1.2	Inserting Dynamic Blocks</a:t>
            </a:r>
          </a:p>
          <a:p>
            <a:pPr marL="0" indent="0">
              <a:buNone/>
            </a:pPr>
            <a:r>
              <a:rPr lang="en-US" sz="2400" dirty="0"/>
              <a:t>10.1.3	Inserting Blocks with Tool Palettes</a:t>
            </a:r>
          </a:p>
          <a:p>
            <a:pPr marL="0" indent="0">
              <a:buNone/>
            </a:pPr>
            <a:r>
              <a:rPr lang="en-US" sz="2400" dirty="0"/>
              <a:t>10.1.4	Inserting Blocks with </a:t>
            </a:r>
            <a:r>
              <a:rPr lang="en-US" sz="2400" dirty="0" err="1"/>
              <a:t>DesignCenter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10.1.5	Inserting Blocks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2594556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Blocks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315199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Create local blocks</a:t>
            </a:r>
          </a:p>
          <a:p>
            <a:pPr lvl="0"/>
            <a:r>
              <a:rPr lang="en-US" dirty="0"/>
              <a:t>Create global blocks stored as separate drawing files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40378293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 Local Block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Block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Create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A local block is stored within the current drawing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642A3C-AD96-8E98-B1B4-A9670108F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9142" y="2209800"/>
            <a:ext cx="2545715" cy="107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094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Block Definition Dialog Box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Specify the name of the block</a:t>
            </a:r>
          </a:p>
          <a:p>
            <a:r>
              <a:rPr lang="en-US" sz="2400" dirty="0"/>
              <a:t>Specify the base point</a:t>
            </a:r>
          </a:p>
          <a:p>
            <a:r>
              <a:rPr lang="en-US" sz="2400" dirty="0"/>
              <a:t>Select the objects that make up the block</a:t>
            </a:r>
            <a:endParaRPr lang="en-US" sz="20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C1E4D2-9967-DBE1-774E-DC9C72546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2237" y="3164523"/>
            <a:ext cx="3819525" cy="273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814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Inserting Blocks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315199" cy="4267201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Describe the benefits of using blocks</a:t>
            </a:r>
          </a:p>
          <a:p>
            <a:pPr lvl="0"/>
            <a:r>
              <a:rPr lang="en-US" dirty="0"/>
              <a:t>Insert blocks using several methods</a:t>
            </a:r>
          </a:p>
          <a:p>
            <a:pPr lvl="0"/>
            <a:r>
              <a:rPr lang="en-US" dirty="0"/>
              <a:t>Scale, rotate, and mirror blocks upon insertion</a:t>
            </a:r>
          </a:p>
          <a:p>
            <a:pPr lvl="0"/>
            <a:r>
              <a:rPr lang="en-US" dirty="0"/>
              <a:t>Insert and manipulate dynamic blocks</a:t>
            </a:r>
          </a:p>
          <a:p>
            <a:pPr lvl="0"/>
            <a:r>
              <a:rPr lang="en-US" dirty="0"/>
              <a:t>Create and modify blocks.</a:t>
            </a:r>
          </a:p>
          <a:p>
            <a:pPr lvl="0"/>
            <a:r>
              <a:rPr lang="en-US" dirty="0"/>
              <a:t>Attach another drawing as an External Reference.</a:t>
            </a:r>
          </a:p>
          <a:p>
            <a:pPr lvl="0"/>
            <a:r>
              <a:rPr lang="en-US" dirty="0"/>
              <a:t>Modify an External Reference.</a:t>
            </a:r>
          </a:p>
          <a:p>
            <a:r>
              <a:rPr lang="en-US" dirty="0"/>
              <a:t>Import data from a PDF file to create editable objects. 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 Global Block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Insert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Block Definition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Write Block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A global block is stored as a separate drawing file</a:t>
            </a:r>
          </a:p>
          <a:p>
            <a:r>
              <a:rPr lang="en-US" sz="2400" dirty="0"/>
              <a:t>A local definition is also created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099CE5-F6AA-F053-475F-EFE3E3097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9142" y="2209800"/>
            <a:ext cx="2325715" cy="191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7765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Write Block Dialog Box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43434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Specify the base point</a:t>
            </a:r>
          </a:p>
          <a:p>
            <a:r>
              <a:rPr lang="en-US" sz="2400" dirty="0"/>
              <a:t>Select the objects that make up the block</a:t>
            </a:r>
          </a:p>
          <a:p>
            <a:r>
              <a:rPr lang="en-US" sz="2400" dirty="0"/>
              <a:t>Specify the save location and file name for the new drawing file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3BCCFA-8502-1F5F-E477-4517B7B58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1343507"/>
            <a:ext cx="3651449" cy="3962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4735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Editing a Block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Block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Edit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Alternatively, you can double-click on most blocks to open the block editor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8C0BD3-F1EA-5EBE-7D2D-FF72710A0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9142" y="2057400"/>
            <a:ext cx="2545715" cy="107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7972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Block Editor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848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Make any necessary changes to the block within the block editor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5EF26F-632B-13E3-788B-CF69EC4C1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235" y="2362200"/>
            <a:ext cx="7043530" cy="437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4038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Block Editor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848600" cy="4724400"/>
          </a:xfrm>
        </p:spPr>
        <p:txBody>
          <a:bodyPr>
            <a:normAutofit/>
          </a:bodyPr>
          <a:lstStyle/>
          <a:p>
            <a:r>
              <a:rPr lang="en-US" sz="2400" dirty="0"/>
              <a:t>Ribbon: Block Editor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Open/Save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Save Block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Ribbon: Block Editor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Close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Close Block Editor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Upon returning to the drawing, all instances of the edited block will change to match the updated block definition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665" y="3886200"/>
            <a:ext cx="806666" cy="10580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D04132B-0907-C10B-DBBE-F7B3AD91D9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5795" y="2160338"/>
            <a:ext cx="1403809" cy="108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7123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Creating Blocks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10.2.1	Creating Local Blocks</a:t>
            </a:r>
          </a:p>
          <a:p>
            <a:pPr marL="0" indent="0">
              <a:buNone/>
            </a:pPr>
            <a:r>
              <a:rPr lang="en-US" sz="2400" dirty="0"/>
              <a:t>10.2.2	Creating Global Blocks</a:t>
            </a:r>
          </a:p>
          <a:p>
            <a:pPr marL="0" indent="0">
              <a:buNone/>
            </a:pPr>
            <a:r>
              <a:rPr lang="en-US" sz="2400" dirty="0"/>
              <a:t>10.2.3	Creating Blocks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42528571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Attaching External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315199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Attach a drawing as an external reference</a:t>
            </a:r>
          </a:p>
          <a:p>
            <a:pPr lvl="0"/>
            <a:r>
              <a:rPr lang="en-US" dirty="0"/>
              <a:t>Update an external reference</a:t>
            </a:r>
          </a:p>
          <a:p>
            <a:pPr lvl="0"/>
            <a:r>
              <a:rPr lang="en-US" dirty="0"/>
              <a:t>Unload and reload an external reference</a:t>
            </a:r>
          </a:p>
          <a:p>
            <a:pPr lvl="0"/>
            <a:r>
              <a:rPr lang="en-US" dirty="0"/>
              <a:t>Detach an external reference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7539639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External References Palette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Insert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Reference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External References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Attach DWG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6D9AFF-3B81-F4AA-8417-733F98C2C6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0108" y="2274743"/>
            <a:ext cx="3153334" cy="13828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C5A36B-E645-D80C-1CC4-37F2E99BB5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1047" y="4724400"/>
            <a:ext cx="2401905" cy="87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4219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Attach External Reference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F98B7B-74E3-5D40-F7C4-620873CB5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199" y="1828800"/>
            <a:ext cx="4960227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2976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Updating External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an external reference is modified and saved while the host drawing is open, a message will be displayed in the status bar. Click the link to reload the external reference file.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882231"/>
            <a:ext cx="3572381" cy="1246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074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Insert Command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Block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Insert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Displays a fly-out with thumbnail images of each locally defined block.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1D47B3-7BE7-A48B-1238-CFA29E4F7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7714" y="2143558"/>
            <a:ext cx="2608572" cy="10685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7BB9A8-726D-5BE1-9D22-756566658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3957" y="3831688"/>
            <a:ext cx="3216085" cy="295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0975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Unloading, Reloading, and Detaching an External Reference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86200" cy="4525963"/>
          </a:xfrm>
        </p:spPr>
        <p:txBody>
          <a:bodyPr/>
          <a:lstStyle/>
          <a:p>
            <a:r>
              <a:rPr lang="en-US" dirty="0"/>
              <a:t>Right-click on the name of the reference in the External Reference palette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2999" y="1564322"/>
            <a:ext cx="3565715" cy="25371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191000"/>
            <a:ext cx="3565715" cy="25371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85" y="4191000"/>
            <a:ext cx="3565715" cy="255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4375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Working with External References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10.3.1	Working with External References</a:t>
            </a:r>
          </a:p>
          <a:p>
            <a:pPr marL="0" indent="0">
              <a:buNone/>
            </a:pPr>
            <a:r>
              <a:rPr lang="en-US" sz="2400" dirty="0"/>
              <a:t>10.3.2	External References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25004480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Importing PDF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315199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Import PDF files into an AutoCAD drawing</a:t>
            </a:r>
          </a:p>
          <a:p>
            <a:pPr lvl="0"/>
            <a:r>
              <a:rPr lang="en-US" dirty="0"/>
              <a:t>Adjust settings to control the results of the import process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34721445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Importing PDF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Insert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Import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PDF Import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PDF file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9EE720-56EA-78B4-BB15-36D4A60E1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8667" y="2280469"/>
            <a:ext cx="2346666" cy="114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191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Importing PDF Files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214838-3579-156F-4E08-8AA3D4305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600200"/>
            <a:ext cx="5975902" cy="401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7797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Importing PDF Files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10.4.1	Importing PDF Files</a:t>
            </a:r>
          </a:p>
          <a:p>
            <a:pPr marL="0" indent="0">
              <a:buNone/>
            </a:pPr>
            <a:r>
              <a:rPr lang="en-US" sz="2400" dirty="0"/>
              <a:t>10.4.2	Importing PDF Files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85746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Blocks Palette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View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Palettes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Blocks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63DD93-E3D1-61B3-F807-4961F40F6A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1523" y="2547124"/>
            <a:ext cx="3760953" cy="111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098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Blocks Palette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365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Current Drawing tab</a:t>
            </a:r>
          </a:p>
          <a:p>
            <a:pPr lvl="1"/>
            <a:r>
              <a:rPr lang="en-US" sz="2000" dirty="0"/>
              <a:t>Displays each block that has been defined locally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D325EB-9CC3-43DE-4768-B35EB9AF2C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1524000"/>
            <a:ext cx="3872623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116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Blocks Palette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365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Recent tab</a:t>
            </a:r>
          </a:p>
          <a:p>
            <a:pPr lvl="1"/>
            <a:r>
              <a:rPr lang="en-US" sz="2000" dirty="0"/>
              <a:t>Displays blocks that have been recently used or created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F996DE-ACD8-79A1-8653-BE91B6E07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1530626"/>
            <a:ext cx="3872622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058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Blocks Palette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365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Favorites tab</a:t>
            </a:r>
          </a:p>
          <a:p>
            <a:pPr lvl="1"/>
            <a:r>
              <a:rPr lang="en-US" sz="2000" dirty="0"/>
              <a:t>Displays blocks that have been added to the favorites list</a:t>
            </a:r>
          </a:p>
          <a:p>
            <a:pPr lvl="1"/>
            <a:r>
              <a:rPr lang="en-US" sz="2000" dirty="0"/>
              <a:t>Right-click on a block to copy it to the favorites list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B00436-8C21-942D-6FA2-9114646526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543288"/>
            <a:ext cx="3858476" cy="46373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1779042-C455-3584-DFBF-2F8FB0CF6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4038600"/>
            <a:ext cx="2524762" cy="158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2822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Blocks Palette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365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Libraries tab</a:t>
            </a:r>
          </a:p>
          <a:p>
            <a:pPr lvl="1"/>
            <a:r>
              <a:rPr lang="en-US" sz="2000" dirty="0"/>
              <a:t>Allows you to insert other drawing files as blocks</a:t>
            </a:r>
          </a:p>
          <a:p>
            <a:pPr lvl="1"/>
            <a:r>
              <a:rPr lang="en-US" sz="2000" dirty="0"/>
              <a:t>Also allows you to insert blocks that are defined in other drawings.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9A0461-3BE8-C654-72E6-47B2356413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1530626"/>
            <a:ext cx="3872622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094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Exploding Blocks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Explode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Exploding a block will ungroup the items, returning the components into individually selectable drawing objects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8D37FF-9715-4ED8-4590-5F2C7F5C8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1047" y="2133600"/>
            <a:ext cx="2681905" cy="106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987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741</Words>
  <Application>Microsoft Office PowerPoint</Application>
  <PresentationFormat>On-screen Show (4:3)</PresentationFormat>
  <Paragraphs>250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Symbol</vt:lpstr>
      <vt:lpstr>Office Theme</vt:lpstr>
      <vt:lpstr>Working with Blocks, External References, and PDF Files</vt:lpstr>
      <vt:lpstr>Inserting Blocks</vt:lpstr>
      <vt:lpstr>Insert Command</vt:lpstr>
      <vt:lpstr>Blocks Palette</vt:lpstr>
      <vt:lpstr>Blocks Palette</vt:lpstr>
      <vt:lpstr>Blocks Palette</vt:lpstr>
      <vt:lpstr>Blocks Palette</vt:lpstr>
      <vt:lpstr>Blocks Palette</vt:lpstr>
      <vt:lpstr>Exploding Blocks</vt:lpstr>
      <vt:lpstr>Dynamic Blocks</vt:lpstr>
      <vt:lpstr>Using Tool Palettes to Insert Blocks</vt:lpstr>
      <vt:lpstr>Using Tool Palettes to Insert Blocks</vt:lpstr>
      <vt:lpstr>Using DesignCenter to Insert Blocks</vt:lpstr>
      <vt:lpstr>DesignCenter Main Components</vt:lpstr>
      <vt:lpstr>Using DesignCenter to Insert Blocks</vt:lpstr>
      <vt:lpstr>Exercises: Inserting Blocks</vt:lpstr>
      <vt:lpstr>Creating Blocks</vt:lpstr>
      <vt:lpstr>Creating a Local Block</vt:lpstr>
      <vt:lpstr>Block Definition Dialog Box</vt:lpstr>
      <vt:lpstr>Creating a Global Block</vt:lpstr>
      <vt:lpstr>Write Block Dialog Box</vt:lpstr>
      <vt:lpstr>Editing a Block</vt:lpstr>
      <vt:lpstr>Block Editor</vt:lpstr>
      <vt:lpstr>Block Editor</vt:lpstr>
      <vt:lpstr>Exercises: Creating Blocks</vt:lpstr>
      <vt:lpstr>Attaching External References</vt:lpstr>
      <vt:lpstr>External References Palette</vt:lpstr>
      <vt:lpstr>Attach External Reference</vt:lpstr>
      <vt:lpstr>Updating External References</vt:lpstr>
      <vt:lpstr>Unloading, Reloading, and Detaching an External Reference</vt:lpstr>
      <vt:lpstr>Exercises: Working with External References</vt:lpstr>
      <vt:lpstr>Importing PDF Files</vt:lpstr>
      <vt:lpstr>Importing PDF Files</vt:lpstr>
      <vt:lpstr>Importing PDF Files</vt:lpstr>
      <vt:lpstr>Exercises: Importing PDF Files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Tracy Chadwick</cp:lastModifiedBy>
  <cp:revision>86</cp:revision>
  <dcterms:created xsi:type="dcterms:W3CDTF">2010-06-02T18:21:02Z</dcterms:created>
  <dcterms:modified xsi:type="dcterms:W3CDTF">2025-06-24T00:50:53Z</dcterms:modified>
</cp:coreProperties>
</file>